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12"/>
  </p:handoutMasterIdLst>
  <p:sldIdLst>
    <p:sldId id="256" r:id="rId2"/>
    <p:sldId id="261" r:id="rId3"/>
    <p:sldId id="262" r:id="rId4"/>
    <p:sldId id="258" r:id="rId5"/>
    <p:sldId id="257" r:id="rId6"/>
    <p:sldId id="259" r:id="rId7"/>
    <p:sldId id="260" r:id="rId8"/>
    <p:sldId id="263" r:id="rId9"/>
    <p:sldId id="264" r:id="rId10"/>
    <p:sldId id="265" r:id="rId11"/>
  </p:sldIdLst>
  <p:sldSz cx="6858000" cy="9144000" type="letter"/>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B4B"/>
    <a:srgbClr val="FF8B4B"/>
    <a:srgbClr val="FF8181"/>
    <a:srgbClr val="10CF9B"/>
    <a:srgbClr val="FF5050"/>
    <a:srgbClr val="FF6109"/>
    <a:srgbClr val="83F474"/>
    <a:srgbClr val="17780A"/>
    <a:srgbClr val="5BD0FF"/>
    <a:srgbClr val="22AD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2532" y="6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Participants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4-D794-4C06-A9B9-861895133A7F}"/>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D794-4C06-A9B9-861895133A7F}"/>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2-D794-4C06-A9B9-861895133A7F}"/>
              </c:ext>
            </c:extLst>
          </c:dPt>
          <c:dPt>
            <c:idx val="3"/>
            <c:bubble3D val="0"/>
            <c:spPr>
              <a:solidFill>
                <a:srgbClr val="FF8B4B"/>
              </a:solidFill>
              <a:ln w="19050">
                <a:solidFill>
                  <a:schemeClr val="lt1"/>
                </a:solidFill>
              </a:ln>
              <a:effectLst/>
            </c:spPr>
            <c:extLst>
              <c:ext xmlns:c16="http://schemas.microsoft.com/office/drawing/2014/chart" uri="{C3380CC4-5D6E-409C-BE32-E72D297353CC}">
                <c16:uniqueId val="{00000001-D794-4C06-A9B9-861895133A7F}"/>
              </c:ext>
            </c:extLst>
          </c:dPt>
          <c:dLbls>
            <c:dLbl>
              <c:idx val="0"/>
              <c:layout>
                <c:manualLayout>
                  <c:x val="-0.13943750581694117"/>
                  <c:y val="-0.2016138066650630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D794-4C06-A9B9-861895133A7F}"/>
                </c:ext>
              </c:extLst>
            </c:dLbl>
            <c:dLbl>
              <c:idx val="1"/>
              <c:layout>
                <c:manualLayout>
                  <c:x val="7.133166866930564E-2"/>
                  <c:y val="8.7743167096290986E-2"/>
                </c:manualLayout>
              </c:layout>
              <c:dLblPos val="bestFit"/>
              <c:showLegendKey val="0"/>
              <c:showVal val="0"/>
              <c:showCatName val="0"/>
              <c:showSerName val="0"/>
              <c:showPercent val="1"/>
              <c:showBubbleSize val="0"/>
              <c:extLst>
                <c:ext xmlns:c15="http://schemas.microsoft.com/office/drawing/2012/chart" uri="{CE6537A1-D6FC-4f65-9D91-7224C49458BB}">
                  <c15:layout>
                    <c:manualLayout>
                      <c:w val="6.4239691906362556E-2"/>
                      <c:h val="6.3589805705161123E-2"/>
                    </c:manualLayout>
                  </c15:layout>
                </c:ext>
                <c:ext xmlns:c16="http://schemas.microsoft.com/office/drawing/2014/chart" uri="{C3380CC4-5D6E-409C-BE32-E72D297353CC}">
                  <c16:uniqueId val="{00000003-D794-4C06-A9B9-861895133A7F}"/>
                </c:ext>
              </c:extLst>
            </c:dLbl>
            <c:dLbl>
              <c:idx val="2"/>
              <c:layout>
                <c:manualLayout>
                  <c:x val="4.516770703429545E-2"/>
                  <c:y val="9.915707191246241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D794-4C06-A9B9-861895133A7F}"/>
                </c:ext>
              </c:extLst>
            </c:dLbl>
            <c:dLbl>
              <c:idx val="3"/>
              <c:layout>
                <c:manualLayout>
                  <c:x val="1.5412074481868109E-2"/>
                  <c:y val="9.2691950528656877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794-4C06-A9B9-861895133A7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Students</c:v>
                </c:pt>
                <c:pt idx="1">
                  <c:v>Staff</c:v>
                </c:pt>
                <c:pt idx="2">
                  <c:v>Faculty</c:v>
                </c:pt>
                <c:pt idx="3">
                  <c:v>Campus Community/Alumni</c:v>
                </c:pt>
              </c:strCache>
            </c:strRef>
          </c:cat>
          <c:val>
            <c:numRef>
              <c:f>Sheet1!$B$2:$B$5</c:f>
              <c:numCache>
                <c:formatCode>General</c:formatCode>
                <c:ptCount val="4"/>
                <c:pt idx="0">
                  <c:v>442</c:v>
                </c:pt>
                <c:pt idx="1">
                  <c:v>57</c:v>
                </c:pt>
                <c:pt idx="2">
                  <c:v>29</c:v>
                </c:pt>
                <c:pt idx="3">
                  <c:v>17</c:v>
                </c:pt>
              </c:numCache>
            </c:numRef>
          </c:val>
          <c:extLst>
            <c:ext xmlns:c16="http://schemas.microsoft.com/office/drawing/2014/chart" uri="{C3380CC4-5D6E-409C-BE32-E72D297353CC}">
              <c16:uniqueId val="{00000000-D794-4C06-A9B9-861895133A7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If the</a:t>
            </a:r>
            <a:r>
              <a:rPr lang="en-US" baseline="0" dirty="0"/>
              <a:t> garden structure is enclosed, would you feel safe walking around by yourself?</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9970-4141-90E6-C4B62C6B8552}"/>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0-7AB6-4829-B979-80529881A36D}"/>
              </c:ext>
            </c:extLst>
          </c:dPt>
          <c:dPt>
            <c:idx val="2"/>
            <c:bubble3D val="0"/>
            <c:spPr>
              <a:solidFill>
                <a:srgbClr val="FF8B4B"/>
              </a:solidFill>
              <a:ln w="19050">
                <a:solidFill>
                  <a:schemeClr val="lt1"/>
                </a:solidFill>
              </a:ln>
              <a:effectLst/>
            </c:spPr>
            <c:extLst>
              <c:ext xmlns:c16="http://schemas.microsoft.com/office/drawing/2014/chart" uri="{C3380CC4-5D6E-409C-BE32-E72D297353CC}">
                <c16:uniqueId val="{00000002-AE2A-4EF8-8253-BF213F661A11}"/>
              </c:ext>
            </c:extLst>
          </c:dPt>
          <c:dLbls>
            <c:dLbl>
              <c:idx val="1"/>
              <c:layout>
                <c:manualLayout>
                  <c:x val="0.11448938160445589"/>
                  <c:y val="5.0806222823534364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7AB6-4829-B979-80529881A36D}"/>
                </c:ext>
              </c:extLst>
            </c:dLbl>
            <c:dLbl>
              <c:idx val="2"/>
              <c:layout>
                <c:manualLayout>
                  <c:x val="1.6865290000583646E-2"/>
                  <c:y val="0.12145290706107185"/>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AE2A-4EF8-8253-BF213F661A1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Maybe</c:v>
                </c:pt>
                <c:pt idx="2">
                  <c:v>No</c:v>
                </c:pt>
              </c:strCache>
            </c:strRef>
          </c:cat>
          <c:val>
            <c:numRef>
              <c:f>Sheet1!$B$2:$B$4</c:f>
              <c:numCache>
                <c:formatCode>General</c:formatCode>
                <c:ptCount val="3"/>
                <c:pt idx="0">
                  <c:v>370</c:v>
                </c:pt>
                <c:pt idx="1">
                  <c:v>157</c:v>
                </c:pt>
                <c:pt idx="2">
                  <c:v>21</c:v>
                </c:pt>
              </c:numCache>
            </c:numRef>
          </c:val>
          <c:extLst>
            <c:ext xmlns:c16="http://schemas.microsoft.com/office/drawing/2014/chart" uri="{C3380CC4-5D6E-409C-BE32-E72D297353CC}">
              <c16:uniqueId val="{00000000-AE2A-4EF8-8253-BF213F661A1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0.38045388652363682"/>
          <c:y val="0.91643378046065216"/>
          <c:w val="0.24902271010037116"/>
          <c:h val="6.149378903076984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Should there</a:t>
            </a:r>
            <a:r>
              <a:rPr lang="en-US" baseline="0" dirty="0"/>
              <a:t> be an entrance fee for the public that would be used to reinvest in the garden?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691E-4B8A-90AB-F6D8BFDCE471}"/>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691E-4B8A-90AB-F6D8BFDCE471}"/>
              </c:ext>
            </c:extLst>
          </c:dPt>
          <c:dPt>
            <c:idx val="2"/>
            <c:bubble3D val="0"/>
            <c:spPr>
              <a:solidFill>
                <a:srgbClr val="FF8B4B"/>
              </a:solidFill>
              <a:ln w="19050">
                <a:solidFill>
                  <a:schemeClr val="lt1"/>
                </a:solidFill>
              </a:ln>
              <a:effectLst/>
            </c:spPr>
            <c:extLst>
              <c:ext xmlns:c16="http://schemas.microsoft.com/office/drawing/2014/chart" uri="{C3380CC4-5D6E-409C-BE32-E72D297353CC}">
                <c16:uniqueId val="{00000005-691E-4B8A-90AB-F6D8BFDCE47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Maybe</c:v>
                </c:pt>
                <c:pt idx="2">
                  <c:v>No</c:v>
                </c:pt>
              </c:strCache>
            </c:strRef>
          </c:cat>
          <c:val>
            <c:numRef>
              <c:f>Sheet1!$B$2:$B$4</c:f>
              <c:numCache>
                <c:formatCode>General</c:formatCode>
                <c:ptCount val="3"/>
                <c:pt idx="0">
                  <c:v>301</c:v>
                </c:pt>
                <c:pt idx="1">
                  <c:v>175</c:v>
                </c:pt>
                <c:pt idx="2">
                  <c:v>72</c:v>
                </c:pt>
              </c:numCache>
            </c:numRef>
          </c:val>
          <c:extLst>
            <c:ext xmlns:c16="http://schemas.microsoft.com/office/drawing/2014/chart" uri="{C3380CC4-5D6E-409C-BE32-E72D297353CC}">
              <c16:uniqueId val="{00000006-691E-4B8A-90AB-F6D8BFDCE47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0.38045388652363682"/>
          <c:y val="0.91643378046065216"/>
          <c:w val="0.24902271010037116"/>
          <c:h val="6.149378903076984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Instead of a fee</a:t>
            </a:r>
            <a:r>
              <a:rPr lang="en-US" baseline="0" dirty="0"/>
              <a:t> for the public, would you feel more comfortable having a donation box at the entrance?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8A5E-40BD-A3ED-A5EDC78A8FE0}"/>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0-7AB6-4829-B979-80529881A36D}"/>
              </c:ext>
            </c:extLst>
          </c:dPt>
          <c:dPt>
            <c:idx val="2"/>
            <c:bubble3D val="0"/>
            <c:spPr>
              <a:solidFill>
                <a:srgbClr val="FF8B4B"/>
              </a:solidFill>
              <a:ln w="19050">
                <a:solidFill>
                  <a:schemeClr val="lt1"/>
                </a:solidFill>
              </a:ln>
              <a:effectLst/>
            </c:spPr>
            <c:extLst>
              <c:ext xmlns:c16="http://schemas.microsoft.com/office/drawing/2014/chart" uri="{C3380CC4-5D6E-409C-BE32-E72D297353CC}">
                <c16:uniqueId val="{00000002-AE2A-4EF8-8253-BF213F661A11}"/>
              </c:ext>
            </c:extLst>
          </c:dPt>
          <c:dLbls>
            <c:dLbl>
              <c:idx val="1"/>
              <c:layout>
                <c:manualLayout>
                  <c:x val="0.11248605956018405"/>
                  <c:y val="-3.283476637911161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7AB6-4829-B979-80529881A36D}"/>
                </c:ext>
              </c:extLst>
            </c:dLbl>
            <c:dLbl>
              <c:idx val="2"/>
              <c:layout>
                <c:manualLayout>
                  <c:x val="6.494501906310772E-2"/>
                  <c:y val="0.12145290706107191"/>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AE2A-4EF8-8253-BF213F661A1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Maybe</c:v>
                </c:pt>
                <c:pt idx="2">
                  <c:v>No</c:v>
                </c:pt>
              </c:strCache>
            </c:strRef>
          </c:cat>
          <c:val>
            <c:numRef>
              <c:f>Sheet1!$B$2:$B$4</c:f>
              <c:numCache>
                <c:formatCode>General</c:formatCode>
                <c:ptCount val="3"/>
                <c:pt idx="0">
                  <c:v>353</c:v>
                </c:pt>
                <c:pt idx="1">
                  <c:v>132</c:v>
                </c:pt>
                <c:pt idx="2">
                  <c:v>68</c:v>
                </c:pt>
              </c:numCache>
            </c:numRef>
          </c:val>
          <c:extLst>
            <c:ext xmlns:c16="http://schemas.microsoft.com/office/drawing/2014/chart" uri="{C3380CC4-5D6E-409C-BE32-E72D297353CC}">
              <c16:uniqueId val="{00000000-AE2A-4EF8-8253-BF213F661A1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0.38045388652363682"/>
          <c:y val="0.91643378046065216"/>
          <c:w val="0.24902271010037116"/>
          <c:h val="6.149378903076984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How often do</a:t>
            </a:r>
            <a:r>
              <a:rPr lang="en-US" baseline="0" dirty="0"/>
              <a:t> you think you would come to the garden?</a:t>
            </a:r>
            <a:endParaRPr lang="en-US" dirty="0"/>
          </a:p>
        </c:rich>
      </c:tx>
      <c:layout>
        <c:manualLayout>
          <c:xMode val="edge"/>
          <c:yMode val="edge"/>
          <c:x val="0.13684771755367567"/>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691E-4B8A-90AB-F6D8BFDCE471}"/>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691E-4B8A-90AB-F6D8BFDCE471}"/>
              </c:ext>
            </c:extLst>
          </c:dPt>
          <c:dPt>
            <c:idx val="2"/>
            <c:bubble3D val="0"/>
            <c:spPr>
              <a:solidFill>
                <a:srgbClr val="FF8B4B"/>
              </a:solidFill>
              <a:ln w="19050">
                <a:solidFill>
                  <a:schemeClr val="lt1"/>
                </a:solidFill>
              </a:ln>
              <a:effectLst/>
            </c:spPr>
            <c:extLst>
              <c:ext xmlns:c16="http://schemas.microsoft.com/office/drawing/2014/chart" uri="{C3380CC4-5D6E-409C-BE32-E72D297353CC}">
                <c16:uniqueId val="{00000005-691E-4B8A-90AB-F6D8BFDCE471}"/>
              </c:ext>
            </c:extLst>
          </c:dPt>
          <c:dPt>
            <c:idx val="3"/>
            <c:bubble3D val="0"/>
            <c:spPr>
              <a:solidFill>
                <a:srgbClr val="FF4B4B"/>
              </a:solidFill>
              <a:ln w="19050">
                <a:solidFill>
                  <a:schemeClr val="lt1"/>
                </a:solidFill>
              </a:ln>
              <a:effectLst/>
            </c:spPr>
            <c:extLst>
              <c:ext xmlns:c16="http://schemas.microsoft.com/office/drawing/2014/chart" uri="{C3380CC4-5D6E-409C-BE32-E72D297353CC}">
                <c16:uniqueId val="{00000000-C302-42A4-AD6C-B0A5381692D4}"/>
              </c:ext>
            </c:extLst>
          </c:dPt>
          <c:dLbls>
            <c:dLbl>
              <c:idx val="3"/>
              <c:layout>
                <c:manualLayout>
                  <c:x val="0.1855091987185048"/>
                  <c:y val="-1.2746571302220162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C302-42A4-AD6C-B0A5381692D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Several Times a Week</c:v>
                </c:pt>
                <c:pt idx="1">
                  <c:v>Once a Week</c:v>
                </c:pt>
                <c:pt idx="2">
                  <c:v>Once a Month</c:v>
                </c:pt>
                <c:pt idx="3">
                  <c:v>Less Often</c:v>
                </c:pt>
              </c:strCache>
            </c:strRef>
          </c:cat>
          <c:val>
            <c:numRef>
              <c:f>Sheet1!$B$2:$B$5</c:f>
              <c:numCache>
                <c:formatCode>General</c:formatCode>
                <c:ptCount val="4"/>
                <c:pt idx="0">
                  <c:v>206</c:v>
                </c:pt>
                <c:pt idx="1">
                  <c:v>229</c:v>
                </c:pt>
                <c:pt idx="2">
                  <c:v>87</c:v>
                </c:pt>
                <c:pt idx="3">
                  <c:v>10</c:v>
                </c:pt>
              </c:numCache>
            </c:numRef>
          </c:val>
          <c:extLst>
            <c:ext xmlns:c16="http://schemas.microsoft.com/office/drawing/2014/chart" uri="{C3380CC4-5D6E-409C-BE32-E72D297353CC}">
              <c16:uniqueId val="{00000006-691E-4B8A-90AB-F6D8BFDCE47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7.1942291705773515E-2"/>
          <c:y val="0.91643378046065216"/>
          <c:w val="0.78190637387668049"/>
          <c:h val="6.149378903076984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Would you like to have ornamental (non-edible) plants in the garden?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Results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1190-4D92-BFB4-B896F02C8492}"/>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1190-4D92-BFB4-B896F02C8492}"/>
              </c:ext>
            </c:extLst>
          </c:dPt>
          <c:dPt>
            <c:idx val="2"/>
            <c:bubble3D val="0"/>
            <c:spPr>
              <a:solidFill>
                <a:srgbClr val="FF8B4B"/>
              </a:solidFill>
              <a:ln w="19050">
                <a:solidFill>
                  <a:schemeClr val="lt1"/>
                </a:solidFill>
              </a:ln>
              <a:effectLst/>
            </c:spPr>
            <c:extLst>
              <c:ext xmlns:c16="http://schemas.microsoft.com/office/drawing/2014/chart" uri="{C3380CC4-5D6E-409C-BE32-E72D297353CC}">
                <c16:uniqueId val="{00000005-1190-4D92-BFB4-B896F02C8492}"/>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1190-4D92-BFB4-B896F02C849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Yes</c:v>
                </c:pt>
                <c:pt idx="1">
                  <c:v>Doesn't Matter</c:v>
                </c:pt>
                <c:pt idx="2">
                  <c:v>No</c:v>
                </c:pt>
              </c:strCache>
            </c:strRef>
          </c:cat>
          <c:val>
            <c:numRef>
              <c:f>Sheet1!$B$2:$B$5</c:f>
              <c:numCache>
                <c:formatCode>General</c:formatCode>
                <c:ptCount val="4"/>
                <c:pt idx="0">
                  <c:v>226</c:v>
                </c:pt>
                <c:pt idx="1">
                  <c:v>181</c:v>
                </c:pt>
                <c:pt idx="2">
                  <c:v>137</c:v>
                </c:pt>
              </c:numCache>
            </c:numRef>
          </c:val>
          <c:extLst>
            <c:ext xmlns:c16="http://schemas.microsoft.com/office/drawing/2014/chart" uri="{C3380CC4-5D6E-409C-BE32-E72D297353CC}">
              <c16:uniqueId val="{00000008-1190-4D92-BFB4-B896F02C8492}"/>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Keeping in mind the additional time &amp; resources needed for organic practices, are you in favor of growing organic produce in the garden?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Results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4-A0D5-4130-AA82-7A02901902E8}"/>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A0D5-4130-AA82-7A02901902E8}"/>
              </c:ext>
            </c:extLst>
          </c:dPt>
          <c:dPt>
            <c:idx val="2"/>
            <c:bubble3D val="0"/>
            <c:spPr>
              <a:solidFill>
                <a:srgbClr val="FF8B4B"/>
              </a:solidFill>
              <a:ln w="19050">
                <a:solidFill>
                  <a:schemeClr val="lt1"/>
                </a:solidFill>
              </a:ln>
              <a:effectLst/>
            </c:spPr>
            <c:extLst>
              <c:ext xmlns:c16="http://schemas.microsoft.com/office/drawing/2014/chart" uri="{C3380CC4-5D6E-409C-BE32-E72D297353CC}">
                <c16:uniqueId val="{00000002-A0D5-4130-AA82-7A02901902E8}"/>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CC0C-477B-A513-73E7F4429106}"/>
              </c:ext>
            </c:extLst>
          </c:dPt>
          <c:dLbls>
            <c:dLbl>
              <c:idx val="2"/>
              <c:layout>
                <c:manualLayout>
                  <c:x val="3.3307641497504648E-2"/>
                  <c:y val="0.15419336428960539"/>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A0D5-4130-AA82-7A02901902E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Yes</c:v>
                </c:pt>
                <c:pt idx="1">
                  <c:v>Doesn't Matter</c:v>
                </c:pt>
                <c:pt idx="2">
                  <c:v>No</c:v>
                </c:pt>
              </c:strCache>
            </c:strRef>
          </c:cat>
          <c:val>
            <c:numRef>
              <c:f>Sheet1!$B$2:$B$5</c:f>
              <c:numCache>
                <c:formatCode>General</c:formatCode>
                <c:ptCount val="4"/>
                <c:pt idx="0">
                  <c:v>270</c:v>
                </c:pt>
                <c:pt idx="1">
                  <c:v>252</c:v>
                </c:pt>
                <c:pt idx="2">
                  <c:v>37</c:v>
                </c:pt>
              </c:numCache>
            </c:numRef>
          </c:val>
          <c:extLst>
            <c:ext xmlns:c16="http://schemas.microsoft.com/office/drawing/2014/chart" uri="{C3380CC4-5D6E-409C-BE32-E72D297353CC}">
              <c16:uniqueId val="{00000000-A0D5-4130-AA82-7A02901902E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Would you like the garden to be visible from the street, or more secluded?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56E5-49EC-9949-21A42CC32800}"/>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56E5-49EC-9949-21A42CC32800}"/>
              </c:ext>
            </c:extLst>
          </c:dPt>
          <c:dPt>
            <c:idx val="2"/>
            <c:bubble3D val="0"/>
            <c:spPr>
              <a:solidFill>
                <a:srgbClr val="FF8B4B"/>
              </a:solidFill>
              <a:ln w="19050">
                <a:solidFill>
                  <a:schemeClr val="lt1"/>
                </a:solidFill>
              </a:ln>
              <a:effectLst/>
            </c:spPr>
            <c:extLst>
              <c:ext xmlns:c16="http://schemas.microsoft.com/office/drawing/2014/chart" uri="{C3380CC4-5D6E-409C-BE32-E72D297353CC}">
                <c16:uniqueId val="{00000001-555D-4F2D-B7CD-3E3E760D8F95}"/>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56E5-49EC-9949-21A42CC3280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Yes</c:v>
                </c:pt>
                <c:pt idx="1">
                  <c:v>Doesn't Matter</c:v>
                </c:pt>
                <c:pt idx="2">
                  <c:v>No</c:v>
                </c:pt>
              </c:strCache>
            </c:strRef>
          </c:cat>
          <c:val>
            <c:numRef>
              <c:f>Sheet1!$B$2:$B$5</c:f>
              <c:numCache>
                <c:formatCode>General</c:formatCode>
                <c:ptCount val="4"/>
                <c:pt idx="0">
                  <c:v>404</c:v>
                </c:pt>
                <c:pt idx="1">
                  <c:v>49</c:v>
                </c:pt>
                <c:pt idx="2">
                  <c:v>105</c:v>
                </c:pt>
              </c:numCache>
            </c:numRef>
          </c:val>
          <c:extLst>
            <c:ext xmlns:c16="http://schemas.microsoft.com/office/drawing/2014/chart" uri="{C3380CC4-5D6E-409C-BE32-E72D297353CC}">
              <c16:uniqueId val="{00000000-555D-4F2D-B7CD-3E3E760D8F95}"/>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What type of perimeter would you like for the garden?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D6F2-4B2F-BAFC-524BEA8FA00F}"/>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D6F2-4B2F-BAFC-524BEA8FA00F}"/>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D6F2-4B2F-BAFC-524BEA8FA00F}"/>
              </c:ext>
            </c:extLst>
          </c:dPt>
          <c:dPt>
            <c:idx val="3"/>
            <c:bubble3D val="0"/>
            <c:spPr>
              <a:solidFill>
                <a:srgbClr val="FF8B4B"/>
              </a:solidFill>
              <a:ln w="19050">
                <a:solidFill>
                  <a:schemeClr val="lt1"/>
                </a:solidFill>
              </a:ln>
              <a:effectLst/>
            </c:spPr>
            <c:extLst>
              <c:ext xmlns:c16="http://schemas.microsoft.com/office/drawing/2014/chart" uri="{C3380CC4-5D6E-409C-BE32-E72D297353CC}">
                <c16:uniqueId val="{00000007-D6F2-4B2F-BAFC-524BEA8FA00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Wood</c:v>
                </c:pt>
                <c:pt idx="1">
                  <c:v>Chain Link</c:v>
                </c:pt>
                <c:pt idx="2">
                  <c:v>Brick</c:v>
                </c:pt>
                <c:pt idx="3">
                  <c:v>Other</c:v>
                </c:pt>
              </c:strCache>
            </c:strRef>
          </c:cat>
          <c:val>
            <c:numRef>
              <c:f>Sheet1!$B$2:$B$5</c:f>
              <c:numCache>
                <c:formatCode>General</c:formatCode>
                <c:ptCount val="4"/>
                <c:pt idx="0">
                  <c:v>370</c:v>
                </c:pt>
                <c:pt idx="1">
                  <c:v>42</c:v>
                </c:pt>
                <c:pt idx="2">
                  <c:v>76</c:v>
                </c:pt>
                <c:pt idx="3">
                  <c:v>46</c:v>
                </c:pt>
              </c:numCache>
            </c:numRef>
          </c:val>
          <c:extLst>
            <c:ext xmlns:c16="http://schemas.microsoft.com/office/drawing/2014/chart" uri="{C3380CC4-5D6E-409C-BE32-E72D297353CC}">
              <c16:uniqueId val="{00000008-D6F2-4B2F-BAFC-524BEA8FA00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0.23421139855172321"/>
          <c:y val="0.88938882703988775"/>
          <c:w val="0.44255355731630563"/>
          <c:h val="6.149378903076984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Would you like to have a guided nature path (includes details about the trees, plants, landscaping, etc.)?</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Results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94E7-4BAE-A996-B46030D2B6AA}"/>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94E7-4BAE-A996-B46030D2B6AA}"/>
              </c:ext>
            </c:extLst>
          </c:dPt>
          <c:dPt>
            <c:idx val="2"/>
            <c:bubble3D val="0"/>
            <c:spPr>
              <a:solidFill>
                <a:srgbClr val="FF8B4B"/>
              </a:solidFill>
              <a:ln w="19050">
                <a:solidFill>
                  <a:schemeClr val="lt1"/>
                </a:solidFill>
              </a:ln>
              <a:effectLst/>
            </c:spPr>
            <c:extLst>
              <c:ext xmlns:c16="http://schemas.microsoft.com/office/drawing/2014/chart" uri="{C3380CC4-5D6E-409C-BE32-E72D297353CC}">
                <c16:uniqueId val="{00000005-94E7-4BAE-A996-B46030D2B6AA}"/>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94E7-4BAE-A996-B46030D2B6AA}"/>
              </c:ext>
            </c:extLst>
          </c:dPt>
          <c:dLbls>
            <c:dLbl>
              <c:idx val="2"/>
              <c:layout>
                <c:manualLayout>
                  <c:x val="1.6746121918701402E-2"/>
                  <c:y val="0.1467378206852064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4E7-4BAE-A996-B46030D2B6A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Yes</c:v>
                </c:pt>
                <c:pt idx="1">
                  <c:v>Doesn't Matter</c:v>
                </c:pt>
                <c:pt idx="2">
                  <c:v>No</c:v>
                </c:pt>
              </c:strCache>
            </c:strRef>
          </c:cat>
          <c:val>
            <c:numRef>
              <c:f>Sheet1!$B$2:$B$5</c:f>
              <c:numCache>
                <c:formatCode>General</c:formatCode>
                <c:ptCount val="4"/>
                <c:pt idx="0">
                  <c:v>487</c:v>
                </c:pt>
                <c:pt idx="1">
                  <c:v>54</c:v>
                </c:pt>
                <c:pt idx="2">
                  <c:v>10</c:v>
                </c:pt>
              </c:numCache>
            </c:numRef>
          </c:val>
          <c:extLst>
            <c:ext xmlns:c16="http://schemas.microsoft.com/office/drawing/2014/chart" uri="{C3380CC4-5D6E-409C-BE32-E72D297353CC}">
              <c16:uniqueId val="{00000008-94E7-4BAE-A996-B46030D2B6AA}"/>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Would you like to plant a fruit</a:t>
            </a:r>
            <a:r>
              <a:rPr lang="en-US" baseline="0" dirty="0"/>
              <a:t> tree path?</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Results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DB17-445E-80B7-C9F99F546960}"/>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DB17-445E-80B7-C9F99F546960}"/>
              </c:ext>
            </c:extLst>
          </c:dPt>
          <c:dPt>
            <c:idx val="2"/>
            <c:bubble3D val="0"/>
            <c:spPr>
              <a:solidFill>
                <a:srgbClr val="FF8B4B"/>
              </a:solidFill>
              <a:ln w="19050">
                <a:solidFill>
                  <a:schemeClr val="lt1"/>
                </a:solidFill>
              </a:ln>
              <a:effectLst/>
            </c:spPr>
            <c:extLst>
              <c:ext xmlns:c16="http://schemas.microsoft.com/office/drawing/2014/chart" uri="{C3380CC4-5D6E-409C-BE32-E72D297353CC}">
                <c16:uniqueId val="{00000005-DB17-445E-80B7-C9F99F546960}"/>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DB17-445E-80B7-C9F99F546960}"/>
              </c:ext>
            </c:extLst>
          </c:dPt>
          <c:dLbls>
            <c:dLbl>
              <c:idx val="0"/>
              <c:layout>
                <c:manualLayout>
                  <c:x val="-4.5090869500562958E-2"/>
                  <c:y val="-0.24828872821009279"/>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B17-445E-80B7-C9F99F546960}"/>
                </c:ext>
              </c:extLst>
            </c:dLbl>
            <c:dLbl>
              <c:idx val="1"/>
              <c:layout>
                <c:manualLayout>
                  <c:x val="4.6934415694771948E-2"/>
                  <c:y val="0.118722499502812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B17-445E-80B7-C9F99F546960}"/>
                </c:ext>
              </c:extLst>
            </c:dLbl>
            <c:dLbl>
              <c:idx val="2"/>
              <c:layout>
                <c:manualLayout>
                  <c:x val="1.4265077645359335E-2"/>
                  <c:y val="0.1043700639227155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B17-445E-80B7-C9F99F54696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Yes</c:v>
                </c:pt>
                <c:pt idx="1">
                  <c:v>Doesn't Matter</c:v>
                </c:pt>
                <c:pt idx="2">
                  <c:v>No</c:v>
                </c:pt>
              </c:strCache>
            </c:strRef>
          </c:cat>
          <c:val>
            <c:numRef>
              <c:f>Sheet1!$B$2:$B$5</c:f>
              <c:numCache>
                <c:formatCode>General</c:formatCode>
                <c:ptCount val="4"/>
                <c:pt idx="0">
                  <c:v>508</c:v>
                </c:pt>
                <c:pt idx="1">
                  <c:v>31</c:v>
                </c:pt>
                <c:pt idx="2">
                  <c:v>14</c:v>
                </c:pt>
              </c:numCache>
            </c:numRef>
          </c:val>
          <c:extLst>
            <c:ext xmlns:c16="http://schemas.microsoft.com/office/drawing/2014/chart" uri="{C3380CC4-5D6E-409C-BE32-E72D297353CC}">
              <c16:uniqueId val="{00000008-DB17-445E-80B7-C9F99F546960}"/>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Would you like the garden to have an area for entertainment?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3FC9-4F83-BA6B-6C7F4EE18F43}"/>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3FC9-4F83-BA6B-6C7F4EE18F43}"/>
              </c:ext>
            </c:extLst>
          </c:dPt>
          <c:dPt>
            <c:idx val="2"/>
            <c:bubble3D val="0"/>
            <c:spPr>
              <a:solidFill>
                <a:srgbClr val="FF8B4B"/>
              </a:solidFill>
              <a:ln w="19050">
                <a:solidFill>
                  <a:schemeClr val="lt1"/>
                </a:solidFill>
              </a:ln>
              <a:effectLst/>
            </c:spPr>
            <c:extLst>
              <c:ext xmlns:c16="http://schemas.microsoft.com/office/drawing/2014/chart" uri="{C3380CC4-5D6E-409C-BE32-E72D297353CC}">
                <c16:uniqueId val="{00000002-AE2A-4EF8-8253-BF213F661A1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Maybe</c:v>
                </c:pt>
                <c:pt idx="2">
                  <c:v>No</c:v>
                </c:pt>
              </c:strCache>
            </c:strRef>
          </c:cat>
          <c:val>
            <c:numRef>
              <c:f>Sheet1!$B$2:$B$4</c:f>
              <c:numCache>
                <c:formatCode>General</c:formatCode>
                <c:ptCount val="3"/>
                <c:pt idx="0">
                  <c:v>260</c:v>
                </c:pt>
                <c:pt idx="1">
                  <c:v>179</c:v>
                </c:pt>
                <c:pt idx="2">
                  <c:v>114</c:v>
                </c:pt>
              </c:numCache>
            </c:numRef>
          </c:val>
          <c:extLst>
            <c:ext xmlns:c16="http://schemas.microsoft.com/office/drawing/2014/chart" uri="{C3380CC4-5D6E-409C-BE32-E72D297353CC}">
              <c16:uniqueId val="{00000000-AE2A-4EF8-8253-BF213F661A1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0.38045388652363682"/>
          <c:y val="0.91643378046065216"/>
          <c:w val="0.24902271010037116"/>
          <c:h val="6.149378903076984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Would you like a meditation</a:t>
            </a:r>
            <a:r>
              <a:rPr lang="en-US" baseline="0" dirty="0"/>
              <a:t> area (i.e., an area dedicated to being quiet and tranquil)?</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691E-4B8A-90AB-F6D8BFDCE471}"/>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691E-4B8A-90AB-F6D8BFDCE471}"/>
              </c:ext>
            </c:extLst>
          </c:dPt>
          <c:dPt>
            <c:idx val="2"/>
            <c:bubble3D val="0"/>
            <c:spPr>
              <a:solidFill>
                <a:srgbClr val="FF8B4B"/>
              </a:solidFill>
              <a:ln w="19050">
                <a:solidFill>
                  <a:schemeClr val="lt1"/>
                </a:solidFill>
              </a:ln>
              <a:effectLst/>
            </c:spPr>
            <c:extLst>
              <c:ext xmlns:c16="http://schemas.microsoft.com/office/drawing/2014/chart" uri="{C3380CC4-5D6E-409C-BE32-E72D297353CC}">
                <c16:uniqueId val="{00000005-691E-4B8A-90AB-F6D8BFDCE47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Doesn't Matter</c:v>
                </c:pt>
                <c:pt idx="2">
                  <c:v>No</c:v>
                </c:pt>
              </c:strCache>
            </c:strRef>
          </c:cat>
          <c:val>
            <c:numRef>
              <c:f>Sheet1!$B$2:$B$4</c:f>
              <c:numCache>
                <c:formatCode>General</c:formatCode>
                <c:ptCount val="3"/>
                <c:pt idx="0">
                  <c:v>444</c:v>
                </c:pt>
                <c:pt idx="1">
                  <c:v>46</c:v>
                </c:pt>
                <c:pt idx="2">
                  <c:v>59</c:v>
                </c:pt>
              </c:numCache>
            </c:numRef>
          </c:val>
          <c:extLst>
            <c:ext xmlns:c16="http://schemas.microsoft.com/office/drawing/2014/chart" uri="{C3380CC4-5D6E-409C-BE32-E72D297353CC}">
              <c16:uniqueId val="{00000006-691E-4B8A-90AB-F6D8BFDCE47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0.38045388652363682"/>
          <c:y val="0.91643378046065216"/>
          <c:w val="0.24902271010037116"/>
          <c:h val="6.149378903076984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2736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6051" y="1"/>
            <a:ext cx="3027363" cy="465138"/>
          </a:xfrm>
          <a:prstGeom prst="rect">
            <a:avLst/>
          </a:prstGeom>
        </p:spPr>
        <p:txBody>
          <a:bodyPr vert="horz" lIns="91440" tIns="45720" rIns="91440" bIns="45720" rtlCol="0"/>
          <a:lstStyle>
            <a:lvl1pPr algn="r">
              <a:defRPr sz="1200"/>
            </a:lvl1pPr>
          </a:lstStyle>
          <a:p>
            <a:fld id="{3F00BD8F-D629-477A-ABE4-AC8F790639C5}" type="datetimeFigureOut">
              <a:rPr lang="en-US" smtClean="0"/>
              <a:t>2/20/2017</a:t>
            </a:fld>
            <a:endParaRPr lang="en-US"/>
          </a:p>
        </p:txBody>
      </p:sp>
      <p:sp>
        <p:nvSpPr>
          <p:cNvPr id="4" name="Footer Placeholder 3"/>
          <p:cNvSpPr>
            <a:spLocks noGrp="1"/>
          </p:cNvSpPr>
          <p:nvPr>
            <p:ph type="ftr" sz="quarter" idx="2"/>
          </p:nvPr>
        </p:nvSpPr>
        <p:spPr>
          <a:xfrm>
            <a:off x="1" y="8818563"/>
            <a:ext cx="3027363"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6051" y="8818563"/>
            <a:ext cx="3027363" cy="465137"/>
          </a:xfrm>
          <a:prstGeom prst="rect">
            <a:avLst/>
          </a:prstGeom>
        </p:spPr>
        <p:txBody>
          <a:bodyPr vert="horz" lIns="91440" tIns="45720" rIns="91440" bIns="45720" rtlCol="0" anchor="b"/>
          <a:lstStyle>
            <a:lvl1pPr algn="r">
              <a:defRPr sz="1200"/>
            </a:lvl1pPr>
          </a:lstStyle>
          <a:p>
            <a:fld id="{5596C8B0-92DB-4E26-9E5C-79FA82C4A2D5}" type="slidenum">
              <a:rPr lang="en-US" smtClean="0"/>
              <a:t>‹#›</a:t>
            </a:fld>
            <a:endParaRPr lang="en-US"/>
          </a:p>
        </p:txBody>
      </p:sp>
    </p:spTree>
    <p:extLst>
      <p:ext uri="{BB962C8B-B14F-4D97-AF65-F5344CB8AC3E}">
        <p14:creationId xmlns:p14="http://schemas.microsoft.com/office/powerpoint/2010/main" val="48810723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6ACB145-D763-4DD9-B615-34E462677BAE}" type="datetimeFigureOut">
              <a:rPr lang="en-US" smtClean="0"/>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74B830-28CE-49CE-B16B-FAF485FE3344}" type="slidenum">
              <a:rPr lang="en-US" smtClean="0"/>
              <a:t>‹#›</a:t>
            </a:fld>
            <a:endParaRPr lang="en-US"/>
          </a:p>
        </p:txBody>
      </p:sp>
    </p:spTree>
    <p:extLst>
      <p:ext uri="{BB962C8B-B14F-4D97-AF65-F5344CB8AC3E}">
        <p14:creationId xmlns:p14="http://schemas.microsoft.com/office/powerpoint/2010/main" val="2651670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ACB145-D763-4DD9-B615-34E462677BAE}" type="datetimeFigureOut">
              <a:rPr lang="en-US" smtClean="0"/>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74B830-28CE-49CE-B16B-FAF485FE3344}" type="slidenum">
              <a:rPr lang="en-US" smtClean="0"/>
              <a:t>‹#›</a:t>
            </a:fld>
            <a:endParaRPr lang="en-US"/>
          </a:p>
        </p:txBody>
      </p:sp>
    </p:spTree>
    <p:extLst>
      <p:ext uri="{BB962C8B-B14F-4D97-AF65-F5344CB8AC3E}">
        <p14:creationId xmlns:p14="http://schemas.microsoft.com/office/powerpoint/2010/main" val="1960032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ACB145-D763-4DD9-B615-34E462677BAE}" type="datetimeFigureOut">
              <a:rPr lang="en-US" smtClean="0"/>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74B830-28CE-49CE-B16B-FAF485FE3344}" type="slidenum">
              <a:rPr lang="en-US" smtClean="0"/>
              <a:t>‹#›</a:t>
            </a:fld>
            <a:endParaRPr lang="en-US"/>
          </a:p>
        </p:txBody>
      </p:sp>
    </p:spTree>
    <p:extLst>
      <p:ext uri="{BB962C8B-B14F-4D97-AF65-F5344CB8AC3E}">
        <p14:creationId xmlns:p14="http://schemas.microsoft.com/office/powerpoint/2010/main" val="1669759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ACB145-D763-4DD9-B615-34E462677BAE}" type="datetimeFigureOut">
              <a:rPr lang="en-US" smtClean="0"/>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74B830-28CE-49CE-B16B-FAF485FE3344}" type="slidenum">
              <a:rPr lang="en-US" smtClean="0"/>
              <a:t>‹#›</a:t>
            </a:fld>
            <a:endParaRPr lang="en-US"/>
          </a:p>
        </p:txBody>
      </p:sp>
    </p:spTree>
    <p:extLst>
      <p:ext uri="{BB962C8B-B14F-4D97-AF65-F5344CB8AC3E}">
        <p14:creationId xmlns:p14="http://schemas.microsoft.com/office/powerpoint/2010/main" val="2892283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6ACB145-D763-4DD9-B615-34E462677BAE}" type="datetimeFigureOut">
              <a:rPr lang="en-US" smtClean="0"/>
              <a:t>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74B830-28CE-49CE-B16B-FAF485FE3344}" type="slidenum">
              <a:rPr lang="en-US" smtClean="0"/>
              <a:t>‹#›</a:t>
            </a:fld>
            <a:endParaRPr lang="en-US"/>
          </a:p>
        </p:txBody>
      </p:sp>
    </p:spTree>
    <p:extLst>
      <p:ext uri="{BB962C8B-B14F-4D97-AF65-F5344CB8AC3E}">
        <p14:creationId xmlns:p14="http://schemas.microsoft.com/office/powerpoint/2010/main" val="524127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ACB145-D763-4DD9-B615-34E462677BAE}" type="datetimeFigureOut">
              <a:rPr lang="en-US" smtClean="0"/>
              <a:t>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74B830-28CE-49CE-B16B-FAF485FE3344}" type="slidenum">
              <a:rPr lang="en-US" smtClean="0"/>
              <a:t>‹#›</a:t>
            </a:fld>
            <a:endParaRPr lang="en-US"/>
          </a:p>
        </p:txBody>
      </p:sp>
    </p:spTree>
    <p:extLst>
      <p:ext uri="{BB962C8B-B14F-4D97-AF65-F5344CB8AC3E}">
        <p14:creationId xmlns:p14="http://schemas.microsoft.com/office/powerpoint/2010/main" val="633763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ACB145-D763-4DD9-B615-34E462677BAE}" type="datetimeFigureOut">
              <a:rPr lang="en-US" smtClean="0"/>
              <a:t>2/20/2017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74B830-28CE-49CE-B16B-FAF485FE3344}" type="slidenum">
              <a:rPr lang="en-US" smtClean="0"/>
              <a:t>‹#›</a:t>
            </a:fld>
            <a:endParaRPr lang="en-US"/>
          </a:p>
        </p:txBody>
      </p:sp>
    </p:spTree>
    <p:extLst>
      <p:ext uri="{BB962C8B-B14F-4D97-AF65-F5344CB8AC3E}">
        <p14:creationId xmlns:p14="http://schemas.microsoft.com/office/powerpoint/2010/main" val="21734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ACB145-D763-4DD9-B615-34E462677BAE}" type="datetimeFigureOut">
              <a:rPr lang="en-US" smtClean="0"/>
              <a:t>2/20/2017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74B830-28CE-49CE-B16B-FAF485FE3344}" type="slidenum">
              <a:rPr lang="en-US" smtClean="0"/>
              <a:t>‹#›</a:t>
            </a:fld>
            <a:endParaRPr lang="en-US"/>
          </a:p>
        </p:txBody>
      </p:sp>
    </p:spTree>
    <p:extLst>
      <p:ext uri="{BB962C8B-B14F-4D97-AF65-F5344CB8AC3E}">
        <p14:creationId xmlns:p14="http://schemas.microsoft.com/office/powerpoint/2010/main" val="2743791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ACB145-D763-4DD9-B615-34E462677BAE}" type="datetimeFigureOut">
              <a:rPr lang="en-US" smtClean="0"/>
              <a:t>2/20/2017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74B830-28CE-49CE-B16B-FAF485FE3344}" type="slidenum">
              <a:rPr lang="en-US" smtClean="0"/>
              <a:t>‹#›</a:t>
            </a:fld>
            <a:endParaRPr lang="en-US"/>
          </a:p>
        </p:txBody>
      </p:sp>
    </p:spTree>
    <p:extLst>
      <p:ext uri="{BB962C8B-B14F-4D97-AF65-F5344CB8AC3E}">
        <p14:creationId xmlns:p14="http://schemas.microsoft.com/office/powerpoint/2010/main" val="2370361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6ACB145-D763-4DD9-B615-34E462677BAE}" type="datetimeFigureOut">
              <a:rPr lang="en-US" smtClean="0"/>
              <a:t>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74B830-28CE-49CE-B16B-FAF485FE3344}" type="slidenum">
              <a:rPr lang="en-US" smtClean="0"/>
              <a:t>‹#›</a:t>
            </a:fld>
            <a:endParaRPr lang="en-US"/>
          </a:p>
        </p:txBody>
      </p:sp>
    </p:spTree>
    <p:extLst>
      <p:ext uri="{BB962C8B-B14F-4D97-AF65-F5344CB8AC3E}">
        <p14:creationId xmlns:p14="http://schemas.microsoft.com/office/powerpoint/2010/main" val="629690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6ACB145-D763-4DD9-B615-34E462677BAE}" type="datetimeFigureOut">
              <a:rPr lang="en-US" smtClean="0"/>
              <a:t>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74B830-28CE-49CE-B16B-FAF485FE3344}" type="slidenum">
              <a:rPr lang="en-US" smtClean="0"/>
              <a:t>‹#›</a:t>
            </a:fld>
            <a:endParaRPr lang="en-US"/>
          </a:p>
        </p:txBody>
      </p:sp>
    </p:spTree>
    <p:extLst>
      <p:ext uri="{BB962C8B-B14F-4D97-AF65-F5344CB8AC3E}">
        <p14:creationId xmlns:p14="http://schemas.microsoft.com/office/powerpoint/2010/main" val="379500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76ACB145-D763-4DD9-B615-34E462677BAE}" type="datetimeFigureOut">
              <a:rPr lang="en-US" smtClean="0"/>
              <a:t>2/20/2017</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9374B830-28CE-49CE-B16B-FAF485FE3344}" type="slidenum">
              <a:rPr lang="en-US" smtClean="0"/>
              <a:t>‹#›</a:t>
            </a:fld>
            <a:endParaRPr lang="en-US"/>
          </a:p>
        </p:txBody>
      </p:sp>
    </p:spTree>
    <p:extLst>
      <p:ext uri="{BB962C8B-B14F-4D97-AF65-F5344CB8AC3E}">
        <p14:creationId xmlns:p14="http://schemas.microsoft.com/office/powerpoint/2010/main" val="6613109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48953" y="3447733"/>
            <a:ext cx="3325196" cy="2308465"/>
          </a:xfrm>
          <a:prstGeom prst="rect">
            <a:avLst/>
          </a:prstGeom>
          <a:solidFill>
            <a:srgbClr val="FF8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953" y="512376"/>
            <a:ext cx="4407912" cy="293789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8247" y="3447733"/>
            <a:ext cx="2871775" cy="2563284"/>
          </a:xfrm>
          <a:prstGeom prst="rect">
            <a:avLst/>
          </a:prstGeom>
        </p:spPr>
      </p:pic>
      <p:sp>
        <p:nvSpPr>
          <p:cNvPr id="2" name="Rectangle 1"/>
          <p:cNvSpPr/>
          <p:nvPr/>
        </p:nvSpPr>
        <p:spPr>
          <a:xfrm>
            <a:off x="4177417" y="5626933"/>
            <a:ext cx="2362605" cy="3043202"/>
          </a:xfrm>
          <a:prstGeom prst="rect">
            <a:avLst/>
          </a:prstGeom>
          <a:solidFill>
            <a:srgbClr val="5BD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705" y="5626933"/>
            <a:ext cx="4795949" cy="3044304"/>
          </a:xfrm>
          <a:prstGeom prst="rect">
            <a:avLst/>
          </a:prstGeom>
        </p:spPr>
      </p:pic>
      <p:sp>
        <p:nvSpPr>
          <p:cNvPr id="6" name="Rectangle 5"/>
          <p:cNvSpPr/>
          <p:nvPr/>
        </p:nvSpPr>
        <p:spPr>
          <a:xfrm>
            <a:off x="4756865" y="511273"/>
            <a:ext cx="1783157" cy="291427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t="13317"/>
          <a:stretch/>
        </p:blipFill>
        <p:spPr>
          <a:xfrm>
            <a:off x="4619027" y="752729"/>
            <a:ext cx="2188173" cy="2454651"/>
          </a:xfrm>
          <a:prstGeom prst="rect">
            <a:avLst/>
          </a:prstGeom>
        </p:spPr>
      </p:pic>
      <p:sp>
        <p:nvSpPr>
          <p:cNvPr id="12" name="TextBox 11"/>
          <p:cNvSpPr txBox="1"/>
          <p:nvPr/>
        </p:nvSpPr>
        <p:spPr>
          <a:xfrm>
            <a:off x="3582746" y="8415316"/>
            <a:ext cx="2237242" cy="276999"/>
          </a:xfrm>
          <a:prstGeom prst="rect">
            <a:avLst/>
          </a:prstGeom>
          <a:noFill/>
        </p:spPr>
        <p:txBody>
          <a:bodyPr wrap="square" rtlCol="0">
            <a:spAutoFit/>
          </a:bodyPr>
          <a:lstStyle/>
          <a:p>
            <a:r>
              <a:rPr lang="en-US" sz="1200" dirty="0">
                <a:solidFill>
                  <a:schemeClr val="tx1">
                    <a:lumMod val="65000"/>
                    <a:lumOff val="35000"/>
                  </a:schemeClr>
                </a:solidFill>
                <a:latin typeface="Calibri" panose="020F0502020204030204" pitchFamily="34" charset="0"/>
              </a:rPr>
              <a:t>Photos by </a:t>
            </a:r>
            <a:r>
              <a:rPr lang="en-US" sz="1200" i="1" dirty="0">
                <a:solidFill>
                  <a:schemeClr val="tx1">
                    <a:lumMod val="65000"/>
                    <a:lumOff val="35000"/>
                  </a:schemeClr>
                </a:solidFill>
                <a:latin typeface="Calibri" panose="020F0502020204030204" pitchFamily="34" charset="0"/>
              </a:rPr>
              <a:t>The Runner</a:t>
            </a:r>
          </a:p>
        </p:txBody>
      </p:sp>
      <p:sp>
        <p:nvSpPr>
          <p:cNvPr id="8" name="TextBox 7"/>
          <p:cNvSpPr txBox="1"/>
          <p:nvPr/>
        </p:nvSpPr>
        <p:spPr>
          <a:xfrm>
            <a:off x="371798" y="3690620"/>
            <a:ext cx="3581243" cy="1015663"/>
          </a:xfrm>
          <a:prstGeom prst="rect">
            <a:avLst/>
          </a:prstGeom>
          <a:noFill/>
        </p:spPr>
        <p:txBody>
          <a:bodyPr wrap="square" rtlCol="0">
            <a:spAutoFit/>
          </a:bodyPr>
          <a:lstStyle/>
          <a:p>
            <a:r>
              <a:rPr lang="en-US" sz="3000" b="1" dirty="0">
                <a:solidFill>
                  <a:schemeClr val="bg1"/>
                </a:solidFill>
                <a:latin typeface="Aharoni" panose="02010803020104030203" pitchFamily="2" charset="-79"/>
                <a:cs typeface="Aharoni" panose="02010803020104030203" pitchFamily="2" charset="-79"/>
              </a:rPr>
              <a:t>Edible Garden</a:t>
            </a:r>
          </a:p>
          <a:p>
            <a:r>
              <a:rPr lang="en-US" sz="3000" b="1" dirty="0">
                <a:solidFill>
                  <a:schemeClr val="bg1"/>
                </a:solidFill>
                <a:latin typeface="Aharoni" panose="02010803020104030203" pitchFamily="2" charset="-79"/>
                <a:cs typeface="Aharoni" panose="02010803020104030203" pitchFamily="2" charset="-79"/>
              </a:rPr>
              <a:t>Charrette Results</a:t>
            </a:r>
          </a:p>
        </p:txBody>
      </p:sp>
      <p:sp>
        <p:nvSpPr>
          <p:cNvPr id="14" name="TextBox 13"/>
          <p:cNvSpPr txBox="1"/>
          <p:nvPr/>
        </p:nvSpPr>
        <p:spPr>
          <a:xfrm>
            <a:off x="371798" y="5177458"/>
            <a:ext cx="3279506" cy="677108"/>
          </a:xfrm>
          <a:prstGeom prst="rect">
            <a:avLst/>
          </a:prstGeom>
          <a:noFill/>
        </p:spPr>
        <p:txBody>
          <a:bodyPr wrap="square" rtlCol="0">
            <a:spAutoFit/>
          </a:bodyPr>
          <a:lstStyle/>
          <a:p>
            <a:pPr algn="r"/>
            <a:r>
              <a:rPr lang="en-US" sz="2000" b="1" dirty="0">
                <a:solidFill>
                  <a:schemeClr val="bg1"/>
                </a:solidFill>
                <a:cs typeface="Aharoni" panose="02010803020104030203" pitchFamily="2" charset="-79"/>
              </a:rPr>
              <a:t>October 2016</a:t>
            </a:r>
          </a:p>
          <a:p>
            <a:pPr algn="r"/>
            <a:endParaRPr lang="en-US" dirty="0"/>
          </a:p>
        </p:txBody>
      </p:sp>
    </p:spTree>
    <p:extLst>
      <p:ext uri="{BB962C8B-B14F-4D97-AF65-F5344CB8AC3E}">
        <p14:creationId xmlns:p14="http://schemas.microsoft.com/office/powerpoint/2010/main" val="34833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7424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0"/>
            <a:ext cx="6096000" cy="9144000"/>
          </a:xfrm>
          <a:prstGeom prst="rect">
            <a:avLst/>
          </a:prstGeom>
        </p:spPr>
      </p:pic>
    </p:spTree>
    <p:extLst>
      <p:ext uri="{BB962C8B-B14F-4D97-AF65-F5344CB8AC3E}">
        <p14:creationId xmlns:p14="http://schemas.microsoft.com/office/powerpoint/2010/main" val="3233521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6093" y="546411"/>
            <a:ext cx="5915025" cy="3791414"/>
          </a:xfrm>
        </p:spPr>
        <p:txBody>
          <a:bodyPr>
            <a:normAutofit/>
          </a:bodyPr>
          <a:lstStyle/>
          <a:p>
            <a:pPr marL="0" indent="0">
              <a:buNone/>
            </a:pPr>
            <a:r>
              <a:rPr lang="en-US" dirty="0"/>
              <a:t>	</a:t>
            </a:r>
            <a:r>
              <a:rPr lang="en-US" sz="1600" dirty="0"/>
              <a:t>On October 12</a:t>
            </a:r>
            <a:r>
              <a:rPr lang="en-US" sz="1600" baseline="30000" dirty="0"/>
              <a:t>th</a:t>
            </a:r>
            <a:r>
              <a:rPr lang="en-US" sz="1600" dirty="0"/>
              <a:t>-18</a:t>
            </a:r>
            <a:r>
              <a:rPr lang="en-US" sz="1600" baseline="30000" dirty="0"/>
              <a:t>th</a:t>
            </a:r>
            <a:r>
              <a:rPr lang="en-US" sz="1600" dirty="0"/>
              <a:t>, 2016 California State University, Bakersfield organized a campus-wide charrette to seek opinions and feedback on the proposed Edible Garden features from students, staff, and faculty. </a:t>
            </a:r>
          </a:p>
          <a:p>
            <a:pPr marL="0" indent="0">
              <a:buNone/>
            </a:pPr>
            <a:endParaRPr lang="en-US" sz="1600" b="1" dirty="0"/>
          </a:p>
          <a:p>
            <a:pPr marL="0" indent="0">
              <a:buNone/>
            </a:pPr>
            <a:endParaRPr lang="en-US" sz="1600" b="1" dirty="0"/>
          </a:p>
          <a:p>
            <a:pPr marL="0" indent="0">
              <a:buNone/>
            </a:pPr>
            <a:endParaRPr lang="en-US" sz="1600" b="1" dirty="0"/>
          </a:p>
          <a:p>
            <a:pPr marL="0" indent="0">
              <a:buNone/>
            </a:pPr>
            <a:r>
              <a:rPr lang="en-US" sz="1600" b="1" dirty="0"/>
              <a:t>Results</a:t>
            </a:r>
          </a:p>
          <a:p>
            <a:pPr marL="0" indent="0">
              <a:buNone/>
            </a:pPr>
            <a:r>
              <a:rPr lang="en-US" sz="1600" dirty="0"/>
              <a:t>The charrette was hosted in person and provided digitally. In total, more than 550 participants provided their opinions and ideas for the Edible Garden. Although community member opinions were not solicited, they were not turned away.</a:t>
            </a:r>
          </a:p>
        </p:txBody>
      </p:sp>
      <p:sp>
        <p:nvSpPr>
          <p:cNvPr id="2" name="Rectangle: Rounded Corners 1"/>
          <p:cNvSpPr/>
          <p:nvPr/>
        </p:nvSpPr>
        <p:spPr>
          <a:xfrm>
            <a:off x="1968190" y="1661532"/>
            <a:ext cx="3010829" cy="970156"/>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rPr>
              <a:t>A </a:t>
            </a:r>
            <a:r>
              <a:rPr lang="en-US" sz="1200" b="1" dirty="0">
                <a:solidFill>
                  <a:schemeClr val="tx1"/>
                </a:solidFill>
              </a:rPr>
              <a:t>charrette</a:t>
            </a:r>
            <a:r>
              <a:rPr lang="en-US" sz="1200" dirty="0">
                <a:solidFill>
                  <a:schemeClr val="bg1"/>
                </a:solidFill>
              </a:rPr>
              <a:t> is a public meeting or workshop devoted to a concerted effort to solve a problem or plan the design of something (Oxford University Press, 2016).</a:t>
            </a:r>
          </a:p>
        </p:txBody>
      </p:sp>
      <p:graphicFrame>
        <p:nvGraphicFramePr>
          <p:cNvPr id="6" name="Chart 5"/>
          <p:cNvGraphicFramePr/>
          <p:nvPr>
            <p:extLst>
              <p:ext uri="{D42A27DB-BD31-4B8C-83A1-F6EECF244321}">
                <p14:modId xmlns:p14="http://schemas.microsoft.com/office/powerpoint/2010/main" val="3653844183"/>
              </p:ext>
            </p:extLst>
          </p:nvPr>
        </p:nvGraphicFramePr>
        <p:xfrm>
          <a:off x="746625" y="4689658"/>
          <a:ext cx="5684493" cy="37896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93862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p:cNvGraphicFramePr>
          <p:nvPr>
            <p:extLst>
              <p:ext uri="{D42A27DB-BD31-4B8C-83A1-F6EECF244321}">
                <p14:modId xmlns:p14="http://schemas.microsoft.com/office/powerpoint/2010/main" val="634673236"/>
              </p:ext>
            </p:extLst>
          </p:nvPr>
        </p:nvGraphicFramePr>
        <p:xfrm>
          <a:off x="500894" y="389208"/>
          <a:ext cx="5878513" cy="39687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3569051017"/>
              </p:ext>
            </p:extLst>
          </p:nvPr>
        </p:nvGraphicFramePr>
        <p:xfrm>
          <a:off x="328266" y="4480621"/>
          <a:ext cx="6223767" cy="42018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46416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3448511783"/>
              </p:ext>
            </p:extLst>
          </p:nvPr>
        </p:nvGraphicFramePr>
        <p:xfrm>
          <a:off x="557560" y="4657489"/>
          <a:ext cx="6016086" cy="40107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p:nvPr>
            <p:extLst>
              <p:ext uri="{D42A27DB-BD31-4B8C-83A1-F6EECF244321}">
                <p14:modId xmlns:p14="http://schemas.microsoft.com/office/powerpoint/2010/main" val="1029644320"/>
              </p:ext>
            </p:extLst>
          </p:nvPr>
        </p:nvGraphicFramePr>
        <p:xfrm>
          <a:off x="395868" y="438612"/>
          <a:ext cx="6328316" cy="42188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39380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p:cNvGraphicFramePr>
          <p:nvPr>
            <p:extLst>
              <p:ext uri="{D42A27DB-BD31-4B8C-83A1-F6EECF244321}">
                <p14:modId xmlns:p14="http://schemas.microsoft.com/office/powerpoint/2010/main" val="3770184329"/>
              </p:ext>
            </p:extLst>
          </p:nvPr>
        </p:nvGraphicFramePr>
        <p:xfrm>
          <a:off x="281552" y="4438670"/>
          <a:ext cx="6576448" cy="44399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4"/>
          <p:cNvGraphicFramePr>
            <a:graphicFrameLocks/>
          </p:cNvGraphicFramePr>
          <p:nvPr>
            <p:extLst>
              <p:ext uri="{D42A27DB-BD31-4B8C-83A1-F6EECF244321}">
                <p14:modId xmlns:p14="http://schemas.microsoft.com/office/powerpoint/2010/main" val="3190482386"/>
              </p:ext>
            </p:extLst>
          </p:nvPr>
        </p:nvGraphicFramePr>
        <p:xfrm>
          <a:off x="557104" y="409576"/>
          <a:ext cx="6025344" cy="40678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18367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2168536394"/>
              </p:ext>
            </p:extLst>
          </p:nvPr>
        </p:nvGraphicFramePr>
        <p:xfrm>
          <a:off x="250902" y="367988"/>
          <a:ext cx="6339470" cy="42263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extLst>
              <p:ext uri="{D42A27DB-BD31-4B8C-83A1-F6EECF244321}">
                <p14:modId xmlns:p14="http://schemas.microsoft.com/office/powerpoint/2010/main" val="3744505591"/>
              </p:ext>
            </p:extLst>
          </p:nvPr>
        </p:nvGraphicFramePr>
        <p:xfrm>
          <a:off x="250902" y="4594301"/>
          <a:ext cx="6339470" cy="4226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2653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46386438"/>
              </p:ext>
            </p:extLst>
          </p:nvPr>
        </p:nvGraphicFramePr>
        <p:xfrm>
          <a:off x="250902" y="367988"/>
          <a:ext cx="6339470" cy="42263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extLst>
              <p:ext uri="{D42A27DB-BD31-4B8C-83A1-F6EECF244321}">
                <p14:modId xmlns:p14="http://schemas.microsoft.com/office/powerpoint/2010/main" val="1744923862"/>
              </p:ext>
            </p:extLst>
          </p:nvPr>
        </p:nvGraphicFramePr>
        <p:xfrm>
          <a:off x="250902" y="4594301"/>
          <a:ext cx="6339470" cy="4226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1936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9041351"/>
              </p:ext>
            </p:extLst>
          </p:nvPr>
        </p:nvGraphicFramePr>
        <p:xfrm>
          <a:off x="250902" y="367988"/>
          <a:ext cx="6339470" cy="42263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extLst>
              <p:ext uri="{D42A27DB-BD31-4B8C-83A1-F6EECF244321}">
                <p14:modId xmlns:p14="http://schemas.microsoft.com/office/powerpoint/2010/main" val="3504219221"/>
              </p:ext>
            </p:extLst>
          </p:nvPr>
        </p:nvGraphicFramePr>
        <p:xfrm>
          <a:off x="250902" y="4594301"/>
          <a:ext cx="6339470" cy="4226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1404785"/>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1698</TotalTime>
  <Words>238</Words>
  <Application>Microsoft Office PowerPoint</Application>
  <PresentationFormat>Letter Paper (8.5x11 in)</PresentationFormat>
  <Paragraphs>24</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Aharoni</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dc:creator>
  <cp:lastModifiedBy>Windows User</cp:lastModifiedBy>
  <cp:revision>37</cp:revision>
  <cp:lastPrinted>2016-11-02T00:32:15Z</cp:lastPrinted>
  <dcterms:created xsi:type="dcterms:W3CDTF">2016-10-26T20:43:28Z</dcterms:created>
  <dcterms:modified xsi:type="dcterms:W3CDTF">2017-02-20T22:57:31Z</dcterms:modified>
</cp:coreProperties>
</file>